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</p:sldIdLst>
  <p:sldSz cy="5143500" cx="9144000"/>
  <p:notesSz cx="6858000" cy="9144000"/>
  <p:embeddedFontLst>
    <p:embeddedFont>
      <p:font typeface="Helvetica Neue"/>
      <p:regular r:id="rId172"/>
      <p:bold r:id="rId173"/>
      <p:italic r:id="rId174"/>
      <p:boldItalic r:id="rId175"/>
    </p:embeddedFont>
    <p:embeddedFont>
      <p:font typeface="Helvetica Neue Light"/>
      <p:regular r:id="rId176"/>
      <p:bold r:id="rId177"/>
      <p:italic r:id="rId178"/>
      <p:boldItalic r:id="rId1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176" Type="http://schemas.openxmlformats.org/officeDocument/2006/relationships/font" Target="fonts/HelveticaNeueLight-regular.fntdata"/><Relationship Id="rId36" Type="http://schemas.openxmlformats.org/officeDocument/2006/relationships/slide" Target="slides/slide32.xml"/><Relationship Id="rId175" Type="http://schemas.openxmlformats.org/officeDocument/2006/relationships/font" Target="fonts/HelveticaNeue-boldItalic.fntdata"/><Relationship Id="rId39" Type="http://schemas.openxmlformats.org/officeDocument/2006/relationships/slide" Target="slides/slide35.xml"/><Relationship Id="rId174" Type="http://schemas.openxmlformats.org/officeDocument/2006/relationships/font" Target="fonts/HelveticaNeue-italic.fntdata"/><Relationship Id="rId38" Type="http://schemas.openxmlformats.org/officeDocument/2006/relationships/slide" Target="slides/slide34.xml"/><Relationship Id="rId173" Type="http://schemas.openxmlformats.org/officeDocument/2006/relationships/font" Target="fonts/HelveticaNeue-bold.fntdata"/><Relationship Id="rId179" Type="http://schemas.openxmlformats.org/officeDocument/2006/relationships/font" Target="fonts/HelveticaNeueLight-boldItalic.fntdata"/><Relationship Id="rId178" Type="http://schemas.openxmlformats.org/officeDocument/2006/relationships/font" Target="fonts/HelveticaNeueLight-italic.fntdata"/><Relationship Id="rId177" Type="http://schemas.openxmlformats.org/officeDocument/2006/relationships/font" Target="fonts/HelveticaNeueLight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font" Target="fonts/HelveticaNeue-regular.fntdata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Shape 1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Shape 1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Shape 1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Shape 1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Shape 1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Shape 1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Shape 1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Shape 1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Shape 1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Shape 1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Shape 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Shape 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Shape 1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Shape 1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Shape 1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Shape 1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Shape 1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Shape 1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9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3.png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5" Type="http://schemas.openxmlformats.org/officeDocument/2006/relationships/image" Target="../media/image16.png"/><Relationship Id="rId14" Type="http://schemas.openxmlformats.org/officeDocument/2006/relationships/image" Target="../media/image19.png"/><Relationship Id="rId16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9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9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9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66.xml.rels><?xml version="1.0" encoding="UTF-8" standalone="yes"?><Relationships xmlns="http://schemas.openxmlformats.org/package/2006/relationships"><Relationship Id="rId10" Type="http://schemas.openxmlformats.org/officeDocument/2006/relationships/hyperlink" Target="https://manning-content.s3.amazonaws.com/download/7/c7e285f-d8da-476e-b4b7-54edf3cdf3be/GroovyinA1_CH18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56.png"/><Relationship Id="rId4" Type="http://schemas.openxmlformats.org/officeDocument/2006/relationships/hyperlink" Target="https://www.youtube.com/watch?v=7AByMX76c_4" TargetMode="External"/><Relationship Id="rId9" Type="http://schemas.openxmlformats.org/officeDocument/2006/relationships/hyperlink" Target="http://www.gpars.org/webapp/guide/index.html" TargetMode="External"/><Relationship Id="rId5" Type="http://schemas.openxmlformats.org/officeDocument/2006/relationships/hyperlink" Target="https://www.infoq.com/presentations/gpars" TargetMode="External"/><Relationship Id="rId6" Type="http://schemas.openxmlformats.org/officeDocument/2006/relationships/hyperlink" Target="http://www.gpars.org/" TargetMode="External"/><Relationship Id="rId7" Type="http://schemas.openxmlformats.org/officeDocument/2006/relationships/hyperlink" Target="https://github.com/GPars/GPars" TargetMode="External"/><Relationship Id="rId8" Type="http://schemas.openxmlformats.org/officeDocument/2006/relationships/hyperlink" Target="https://groovy-community.slack.com/messages/C2PDVRJ0Y/" TargetMode="Externa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9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1" name="Shape 971"/>
          <p:cNvCxnSpPr>
            <a:stCxn id="970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73" name="Shape 973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4" name="Shape 974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5" name="Shape 975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8" name="Shape 978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9" name="Shape 979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80" name="Shape 980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82" name="Shape 982"/>
          <p:cNvCxnSpPr>
            <a:stCxn id="972" idx="3"/>
            <a:endCxn id="980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endCxn id="972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3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4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7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8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79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96" name="Shape 996"/>
          <p:cNvCxnSpPr>
            <a:stCxn id="99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8" name="Shape 99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9" name="Shape 99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1001" name="Shape 1001"/>
          <p:cNvCxnSpPr>
            <a:stCxn id="100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5" name="Shape 10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6" name="Shape 1006"/>
          <p:cNvCxnSpPr>
            <a:stCxn id="997" idx="3"/>
            <a:endCxn id="100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endCxn id="99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>
            <a:endCxn id="99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endCxn id="99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>
            <a:endCxn id="100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endCxn id="100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endCxn id="100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33" name="Shape 1033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62" name="Shape 1062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64" name="Shape 1064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5" name="Shape 1065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85" name="Shape 10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43" name="Shape 1143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keywordStoreTask</a:t>
            </a:r>
          </a:p>
        </p:txBody>
      </p:sp>
      <p:sp>
        <p:nvSpPr>
          <p:cNvPr id="1152" name="Shape 115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idGeneratorTask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69" name="Shape 1169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181" name="Shape 1181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2" name="Shape 1182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5" name="Shape 1185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6" name="Shape 1186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92" name="Shape 1192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5" name="Shape 1195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6" name="Shape 1196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197" name="Shape 1197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8" name="Shape 1198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9" name="Shape 1199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0" name="Shape 1200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01" name="Shape 1201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08" name="Shape 1208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10" name="Shape 1210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bound</a:t>
            </a:r>
          </a:p>
        </p:txBody>
      </p:sp>
      <p:cxnSp>
        <p:nvCxnSpPr>
          <p:cNvPr id="1212" name="Shape 1212"/>
          <p:cNvCxnSpPr/>
          <p:nvPr/>
        </p:nvCxnSpPr>
        <p:spPr>
          <a:xfrm rot="10800000">
            <a:off x="4875608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3" name="Shape 1213"/>
          <p:cNvSpPr txBox="1"/>
          <p:nvPr/>
        </p:nvSpPr>
        <p:spPr>
          <a:xfrm>
            <a:off x="5249408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214" name="Shape 1214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5" name="Shape 1215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217" name="Shape 1217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8" name="Shape 1218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19" name="Shape 1219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bound</a:t>
            </a:r>
          </a:p>
        </p:txBody>
      </p:sp>
      <p:cxnSp>
        <p:nvCxnSpPr>
          <p:cNvPr id="1229" name="Shape 1229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0" name="Shape 1230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31" name="Shape 1231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2" name="Shape 1232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3" name="Shape 1233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234" name="Shape 1234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5" name="Shape 1235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45" name="Shape 1245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4840230" y="832569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7" name="Shape 1247"/>
          <p:cNvSpPr txBox="1"/>
          <p:nvPr/>
        </p:nvSpPr>
        <p:spPr>
          <a:xfrm>
            <a:off x="5214030" y="677319"/>
            <a:ext cx="2010900" cy="31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  <p:cxnSp>
        <p:nvCxnSpPr>
          <p:cNvPr id="1248" name="Shape 1248"/>
          <p:cNvCxnSpPr/>
          <p:nvPr/>
        </p:nvCxnSpPr>
        <p:spPr>
          <a:xfrm rot="10800000">
            <a:off x="4346349" y="1058466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9" name="Shape 1249"/>
          <p:cNvSpPr txBox="1"/>
          <p:nvPr/>
        </p:nvSpPr>
        <p:spPr>
          <a:xfrm>
            <a:off x="4720149" y="896161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bound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5" name="Shape 1265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6" name="Shape 1266"/>
          <p:cNvSpPr txBox="1"/>
          <p:nvPr/>
        </p:nvSpPr>
        <p:spPr>
          <a:xfrm>
            <a:off x="5030575" y="1298275"/>
            <a:ext cx="201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bound</a:t>
            </a:r>
          </a:p>
        </p:txBody>
      </p:sp>
      <p:cxnSp>
        <p:nvCxnSpPr>
          <p:cNvPr id="1267" name="Shape 1267"/>
          <p:cNvCxnSpPr/>
          <p:nvPr/>
        </p:nvCxnSpPr>
        <p:spPr>
          <a:xfrm rot="10800000">
            <a:off x="1333602" y="145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8" name="Shape 1268"/>
          <p:cNvSpPr txBox="1"/>
          <p:nvPr/>
        </p:nvSpPr>
        <p:spPr>
          <a:xfrm>
            <a:off x="1707402" y="1298275"/>
            <a:ext cx="2561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asynchronously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id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whenAllBound(keyword, id)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orderByPriority(keywords)[0]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74" name="Shape 1274"/>
          <p:cNvCxnSpPr/>
          <p:nvPr/>
        </p:nvCxnSpPr>
        <p:spPr>
          <a:xfrm rot="10800000">
            <a:off x="3422049" y="14676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5" name="Shape 1275"/>
          <p:cNvSpPr txBox="1"/>
          <p:nvPr/>
        </p:nvSpPr>
        <p:spPr>
          <a:xfrm>
            <a:off x="3795850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blocked until all mentioned variables are bound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keywords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.whenBound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orderByPriorityAsync(keywords)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.whenBound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ordered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orderByPriority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1" name="Shape 1301"/>
          <p:cNvSpPr txBox="1"/>
          <p:nvPr/>
        </p:nvSpPr>
        <p:spPr>
          <a:xfrm>
            <a:off x="2889975" y="984944"/>
            <a:ext cx="1653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it[0] }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4357502" y="984938"/>
            <a:ext cx="3608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then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&amp;store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.then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priorityOrderActor.&amp;sendAndPromise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then { it[0] } then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repositoryStoreActor.&amp;sendAndPromise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bound</a:t>
            </a:r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7" name="Shape 1317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318" name="Shape 1318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639225" y="2311400"/>
            <a:ext cx="85026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ithPool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allKeywords =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keywordsService.extractKeywords()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allKeywords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.findAll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({!spamService.isSpam(it)})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keywords &lt;&lt;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keywords.val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keywords.wheneverBound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1" name="Shape 1331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32" name="Shape 1332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cxnSp>
        <p:nvCxnSpPr>
          <p:cNvPr id="1333" name="Shape 1333"/>
          <p:cNvCxnSpPr/>
          <p:nvPr/>
        </p:nvCxnSpPr>
        <p:spPr>
          <a:xfrm rot="10800000">
            <a:off x="3139766" y="1467675"/>
            <a:ext cx="27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4" name="Shape 1334"/>
          <p:cNvSpPr txBox="1"/>
          <p:nvPr/>
        </p:nvSpPr>
        <p:spPr>
          <a:xfrm>
            <a:off x="3414875" y="1312425"/>
            <a:ext cx="4875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each time value is bound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1" name="Shape 1341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8" name="Shape 1348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49" name="Shape 1349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350" name="Shape 1350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keywordForStoring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keywordsForStoring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[], 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stateObject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[id: 0]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keywordForStoring -&gt; keywordsRepository.store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id++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id, 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keywords 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641400" y="629050"/>
            <a:ext cx="8502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= new DataflowQueue()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keywordsForId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id,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keywordsWithId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 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bindAllOutputValues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  <p:sp>
        <p:nvSpPr>
          <p:cNvPr id="1378" name="Shape 1378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id, keywordsWithId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keywordsRepository.store id, keywordForStoring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39225" y="2304350"/>
            <a:ext cx="8307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fromWatsons, fromGoogle ],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keyword ])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bindOutput 0, 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37800" y="3564475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keywordsForId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id, keywordsWithId ])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bindAllOutputValues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generateId(keyword)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7800" y="1048472"/>
            <a:ext cx="879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splitter (keywords, [ keywordsForStoring, keywordsForLogging ])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34972" y="4401258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operator 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inputs: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 keywordsForLogging ],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outputs: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[]) { keywordsForLogging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logService.debug keywordsForLogging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/>
        </p:nvSpPr>
        <p:spPr>
          <a:xfrm>
            <a:off x="680900" y="620925"/>
            <a:ext cx="2391900" cy="12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whenBound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variable is bound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915625" y="183475"/>
            <a:ext cx="952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</a:p>
        </p:txBody>
      </p:sp>
      <p:sp>
        <p:nvSpPr>
          <p:cNvPr id="1394" name="Shape 1394"/>
          <p:cNvSpPr/>
          <p:nvPr/>
        </p:nvSpPr>
        <p:spPr>
          <a:xfrm>
            <a:off x="5993650" y="620900"/>
            <a:ext cx="2391900" cy="12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immediately, suspended when reach unbound variable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4572000" y="183475"/>
            <a:ext cx="1594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inputVariable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2842800" y="2168187"/>
            <a:ext cx="172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Variable1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572000" y="2212725"/>
            <a:ext cx="172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outputVariable2</a:t>
            </a:r>
          </a:p>
        </p:txBody>
      </p:sp>
      <p:sp>
        <p:nvSpPr>
          <p:cNvPr id="1398" name="Shape 1398"/>
          <p:cNvSpPr/>
          <p:nvPr/>
        </p:nvSpPr>
        <p:spPr>
          <a:xfrm>
            <a:off x="405925" y="3047537"/>
            <a:ext cx="2391900" cy="12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all inputs are bound, bind outputs</a:t>
            </a:r>
          </a:p>
        </p:txBody>
      </p:sp>
      <p:cxnSp>
        <p:nvCxnSpPr>
          <p:cNvPr id="1399" name="Shape 1399"/>
          <p:cNvCxnSpPr/>
          <p:nvPr/>
        </p:nvCxnSpPr>
        <p:spPr>
          <a:xfrm>
            <a:off x="864600" y="2732837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0" name="Shape 1400"/>
          <p:cNvSpPr txBox="1"/>
          <p:nvPr/>
        </p:nvSpPr>
        <p:spPr>
          <a:xfrm>
            <a:off x="67350" y="2450525"/>
            <a:ext cx="1594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inputVariable1</a:t>
            </a:r>
          </a:p>
        </p:txBody>
      </p:sp>
      <p:sp>
        <p:nvSpPr>
          <p:cNvPr id="1401" name="Shape 1401"/>
          <p:cNvSpPr txBox="1"/>
          <p:nvPr/>
        </p:nvSpPr>
        <p:spPr>
          <a:xfrm>
            <a:off x="0" y="4639312"/>
            <a:ext cx="172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outputVariable1</a:t>
            </a:r>
          </a:p>
        </p:txBody>
      </p:sp>
      <p:sp>
        <p:nvSpPr>
          <p:cNvPr id="1402" name="Shape 1402"/>
          <p:cNvSpPr txBox="1"/>
          <p:nvPr/>
        </p:nvSpPr>
        <p:spPr>
          <a:xfrm>
            <a:off x="1612900" y="4639312"/>
            <a:ext cx="172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outputVariable2</a:t>
            </a:r>
          </a:p>
        </p:txBody>
      </p:sp>
      <p:cxnSp>
        <p:nvCxnSpPr>
          <p:cNvPr id="1403" name="Shape 1403"/>
          <p:cNvCxnSpPr/>
          <p:nvPr/>
        </p:nvCxnSpPr>
        <p:spPr>
          <a:xfrm>
            <a:off x="2322275" y="2732875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4" name="Shape 1404"/>
          <p:cNvSpPr txBox="1"/>
          <p:nvPr/>
        </p:nvSpPr>
        <p:spPr>
          <a:xfrm>
            <a:off x="1525025" y="2450562"/>
            <a:ext cx="1594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inputVariable2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5743825" y="4639300"/>
            <a:ext cx="172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outputVariable1</a:t>
            </a:r>
          </a:p>
        </p:txBody>
      </p:sp>
      <p:sp>
        <p:nvSpPr>
          <p:cNvPr id="1406" name="Shape 1406"/>
          <p:cNvSpPr txBox="1"/>
          <p:nvPr/>
        </p:nvSpPr>
        <p:spPr>
          <a:xfrm>
            <a:off x="7405675" y="4639300"/>
            <a:ext cx="1729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outputVariable2</a:t>
            </a:r>
          </a:p>
        </p:txBody>
      </p:sp>
      <p:cxnSp>
        <p:nvCxnSpPr>
          <p:cNvPr id="1407" name="Shape 1407"/>
          <p:cNvCxnSpPr/>
          <p:nvPr/>
        </p:nvCxnSpPr>
        <p:spPr>
          <a:xfrm>
            <a:off x="1922675" y="306225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8" name="Shape 1408"/>
          <p:cNvCxnSpPr>
            <a:endCxn id="1396" idx="0"/>
          </p:cNvCxnSpPr>
          <p:nvPr/>
        </p:nvCxnSpPr>
        <p:spPr>
          <a:xfrm flipH="1">
            <a:off x="3707400" y="306087"/>
            <a:ext cx="864600" cy="18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9" name="Shape 1409"/>
          <p:cNvCxnSpPr>
            <a:stCxn id="1395" idx="1"/>
          </p:cNvCxnSpPr>
          <p:nvPr/>
        </p:nvCxnSpPr>
        <p:spPr>
          <a:xfrm>
            <a:off x="4572000" y="324625"/>
            <a:ext cx="864600" cy="18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0" name="Shape 1410"/>
          <p:cNvSpPr/>
          <p:nvPr/>
        </p:nvSpPr>
        <p:spPr>
          <a:xfrm>
            <a:off x="6149737" y="3047512"/>
            <a:ext cx="2391900" cy="12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started when at least one input is bound, bind outputs</a:t>
            </a:r>
          </a:p>
        </p:txBody>
      </p:sp>
      <p:cxnSp>
        <p:nvCxnSpPr>
          <p:cNvPr id="1411" name="Shape 1411"/>
          <p:cNvCxnSpPr>
            <a:endCxn id="1410" idx="0"/>
          </p:cNvCxnSpPr>
          <p:nvPr/>
        </p:nvCxnSpPr>
        <p:spPr>
          <a:xfrm>
            <a:off x="6608287" y="2732812"/>
            <a:ext cx="7374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2" name="Shape 1412"/>
          <p:cNvSpPr txBox="1"/>
          <p:nvPr/>
        </p:nvSpPr>
        <p:spPr>
          <a:xfrm>
            <a:off x="5811162" y="2450500"/>
            <a:ext cx="1594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inputVariable1</a:t>
            </a:r>
          </a:p>
        </p:txBody>
      </p:sp>
      <p:cxnSp>
        <p:nvCxnSpPr>
          <p:cNvPr id="1413" name="Shape 1413"/>
          <p:cNvCxnSpPr>
            <a:endCxn id="1410" idx="0"/>
          </p:cNvCxnSpPr>
          <p:nvPr/>
        </p:nvCxnSpPr>
        <p:spPr>
          <a:xfrm flipH="1">
            <a:off x="7345687" y="2732812"/>
            <a:ext cx="7203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4" name="Shape 1414"/>
          <p:cNvSpPr txBox="1"/>
          <p:nvPr/>
        </p:nvSpPr>
        <p:spPr>
          <a:xfrm>
            <a:off x="7268837" y="2450537"/>
            <a:ext cx="1594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inputVariable2</a:t>
            </a:r>
          </a:p>
        </p:txBody>
      </p:sp>
      <p:cxnSp>
        <p:nvCxnSpPr>
          <p:cNvPr id="1415" name="Shape 1415"/>
          <p:cNvCxnSpPr/>
          <p:nvPr/>
        </p:nvCxnSpPr>
        <p:spPr>
          <a:xfrm>
            <a:off x="6608412" y="4324612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6" name="Shape 1416"/>
          <p:cNvCxnSpPr/>
          <p:nvPr/>
        </p:nvCxnSpPr>
        <p:spPr>
          <a:xfrm>
            <a:off x="8270262" y="4324612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7" name="Shape 1417"/>
          <p:cNvCxnSpPr/>
          <p:nvPr/>
        </p:nvCxnSpPr>
        <p:spPr>
          <a:xfrm>
            <a:off x="864587" y="4324625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8" name="Shape 1418"/>
          <p:cNvCxnSpPr/>
          <p:nvPr/>
        </p:nvCxnSpPr>
        <p:spPr>
          <a:xfrm>
            <a:off x="2477487" y="4324625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3337275" y="620925"/>
            <a:ext cx="2391900" cy="12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splitter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produce several outputs exactly the same as input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Shape 1424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Shape 14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Shape 1430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32" name="Shape 1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50" y="1017727"/>
            <a:ext cx="7346903" cy="41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Shape 1437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Shape 14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39" name="Shape 1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800" y="1017725"/>
            <a:ext cx="742636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Shape 1444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46" name="Shape 1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950" y="1017723"/>
            <a:ext cx="7352089" cy="4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Shape 1451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Shape 14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53" name="Shape 1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Shape 145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Shape 145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60" name="Shape 146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Shape 1461"/>
          <p:cNvPicPr preferRelativeResize="0"/>
          <p:nvPr/>
        </p:nvPicPr>
        <p:blipFill rotWithShape="1">
          <a:blip r:embed="rId4">
            <a:alphaModFix/>
          </a:blip>
          <a:srcRect b="63104" l="19606" r="50870" t="13978"/>
          <a:stretch/>
        </p:blipFill>
        <p:spPr>
          <a:xfrm>
            <a:off x="2356550" y="1594550"/>
            <a:ext cx="2151950" cy="9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Shape 1462"/>
          <p:cNvSpPr txBox="1"/>
          <p:nvPr/>
        </p:nvSpPr>
        <p:spPr>
          <a:xfrm>
            <a:off x="4345000" y="3259700"/>
            <a:ext cx="4409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Java 8 Streams API is better</a:t>
            </a:r>
          </a:p>
        </p:txBody>
      </p:sp>
      <p:cxnSp>
        <p:nvCxnSpPr>
          <p:cNvPr id="1463" name="Shape 1463"/>
          <p:cNvCxnSpPr>
            <a:stCxn id="1462" idx="0"/>
            <a:endCxn id="1461" idx="3"/>
          </p:cNvCxnSpPr>
          <p:nvPr/>
        </p:nvCxnSpPr>
        <p:spPr>
          <a:xfrm flipH="1" rot="5400000">
            <a:off x="4933000" y="1642850"/>
            <a:ext cx="1192500" cy="20412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Shape 146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70" name="Shape 147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Shape 1471"/>
          <p:cNvPicPr preferRelativeResize="0"/>
          <p:nvPr/>
        </p:nvPicPr>
        <p:blipFill rotWithShape="1">
          <a:blip r:embed="rId4">
            <a:alphaModFix/>
          </a:blip>
          <a:srcRect b="34883" l="19992" r="50484" t="36898"/>
          <a:stretch/>
        </p:blipFill>
        <p:spPr>
          <a:xfrm>
            <a:off x="2384750" y="2539999"/>
            <a:ext cx="2151950" cy="11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 txBox="1"/>
          <p:nvPr/>
        </p:nvSpPr>
        <p:spPr>
          <a:xfrm>
            <a:off x="4536650" y="1823400"/>
            <a:ext cx="40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for all long-running tasks</a:t>
            </a:r>
          </a:p>
        </p:txBody>
      </p:sp>
      <p:cxnSp>
        <p:nvCxnSpPr>
          <p:cNvPr id="1473" name="Shape 1473"/>
          <p:cNvCxnSpPr>
            <a:stCxn id="1472" idx="2"/>
            <a:endCxn id="1471" idx="3"/>
          </p:cNvCxnSpPr>
          <p:nvPr/>
        </p:nvCxnSpPr>
        <p:spPr>
          <a:xfrm rot="5400000">
            <a:off x="5193200" y="1739550"/>
            <a:ext cx="726000" cy="2039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Shape 147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Shape 147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80" name="Shape 148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Shape 1481"/>
          <p:cNvPicPr preferRelativeResize="0"/>
          <p:nvPr/>
        </p:nvPicPr>
        <p:blipFill rotWithShape="1">
          <a:blip r:embed="rId4">
            <a:alphaModFix/>
          </a:blip>
          <a:srcRect b="11795" l="19992" r="50484" t="77430"/>
          <a:stretch/>
        </p:blipFill>
        <p:spPr>
          <a:xfrm>
            <a:off x="2384750" y="421217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Shape 1482"/>
          <p:cNvSpPr txBox="1"/>
          <p:nvPr/>
        </p:nvSpPr>
        <p:spPr>
          <a:xfrm>
            <a:off x="1143200" y="1982597"/>
            <a:ext cx="3217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protect inevitably mutable objects</a:t>
            </a:r>
          </a:p>
        </p:txBody>
      </p:sp>
      <p:cxnSp>
        <p:nvCxnSpPr>
          <p:cNvPr id="1483" name="Shape 1483"/>
          <p:cNvCxnSpPr>
            <a:stCxn id="1482" idx="2"/>
            <a:endCxn id="1481" idx="0"/>
          </p:cNvCxnSpPr>
          <p:nvPr/>
        </p:nvCxnSpPr>
        <p:spPr>
          <a:xfrm flipH="1" rot="-5400000">
            <a:off x="2378750" y="3130247"/>
            <a:ext cx="1455000" cy="7089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Shape 148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Shape 148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490" name="Shape 149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Shape 1491"/>
          <p:cNvPicPr preferRelativeResize="0"/>
          <p:nvPr/>
        </p:nvPicPr>
        <p:blipFill rotWithShape="1">
          <a:blip r:embed="rId4">
            <a:alphaModFix/>
          </a:blip>
          <a:srcRect b="23199" l="19219" r="51257" t="66025"/>
          <a:stretch/>
        </p:blipFill>
        <p:spPr>
          <a:xfrm>
            <a:off x="2328325" y="3741650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Shape 1492"/>
          <p:cNvSpPr txBox="1"/>
          <p:nvPr/>
        </p:nvSpPr>
        <p:spPr>
          <a:xfrm>
            <a:off x="4078325" y="1587500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tasks and explicitly coordinate them</a:t>
            </a:r>
          </a:p>
        </p:txBody>
      </p:sp>
      <p:cxnSp>
        <p:nvCxnSpPr>
          <p:cNvPr id="1493" name="Shape 1493"/>
          <p:cNvCxnSpPr>
            <a:stCxn id="1492" idx="2"/>
            <a:endCxn id="1491" idx="3"/>
          </p:cNvCxnSpPr>
          <p:nvPr/>
        </p:nvCxnSpPr>
        <p:spPr>
          <a:xfrm rot="5400000">
            <a:off x="4578275" y="2492450"/>
            <a:ext cx="1373400" cy="15693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Shape 149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500" name="Shape 150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Shape 1501"/>
          <p:cNvPicPr preferRelativeResize="0"/>
          <p:nvPr/>
        </p:nvPicPr>
        <p:blipFill rotWithShape="1">
          <a:blip r:embed="rId4">
            <a:alphaModFix/>
          </a:blip>
          <a:srcRect b="74729" l="49808" r="20668" t="14496"/>
          <a:stretch/>
        </p:blipFill>
        <p:spPr>
          <a:xfrm>
            <a:off x="4557875" y="1615725"/>
            <a:ext cx="215195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Shape 1502"/>
          <p:cNvSpPr txBox="1"/>
          <p:nvPr/>
        </p:nvSpPr>
        <p:spPr>
          <a:xfrm>
            <a:off x="1042500" y="3520125"/>
            <a:ext cx="3942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define operations on data</a:t>
            </a:r>
          </a:p>
        </p:txBody>
      </p:sp>
      <p:cxnSp>
        <p:nvCxnSpPr>
          <p:cNvPr id="1503" name="Shape 1503"/>
          <p:cNvCxnSpPr>
            <a:stCxn id="1502" idx="3"/>
            <a:endCxn id="1501" idx="2"/>
          </p:cNvCxnSpPr>
          <p:nvPr/>
        </p:nvCxnSpPr>
        <p:spPr>
          <a:xfrm flipH="1" rot="10800000">
            <a:off x="4985100" y="2060325"/>
            <a:ext cx="648900" cy="16650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Shape 150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Shape 150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510" name="Shape 151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4">
            <a:alphaModFix/>
          </a:blip>
          <a:srcRect b="10249" l="49808" r="20668" t="26129"/>
          <a:stretch/>
        </p:blipFill>
        <p:spPr>
          <a:xfrm>
            <a:off x="4557875" y="2095499"/>
            <a:ext cx="2151950" cy="2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Shape 1512"/>
          <p:cNvSpPr txBox="1"/>
          <p:nvPr/>
        </p:nvSpPr>
        <p:spPr>
          <a:xfrm>
            <a:off x="499225" y="1509875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cxnSp>
        <p:nvCxnSpPr>
          <p:cNvPr id="1513" name="Shape 1513"/>
          <p:cNvCxnSpPr>
            <a:stCxn id="1512" idx="2"/>
            <a:endCxn id="1511" idx="1"/>
          </p:cNvCxnSpPr>
          <p:nvPr/>
        </p:nvCxnSpPr>
        <p:spPr>
          <a:xfrm flipH="1" rot="-5400000">
            <a:off x="3066625" y="1916675"/>
            <a:ext cx="895200" cy="20874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Shape 1518"/>
          <p:cNvPicPr preferRelativeResize="0"/>
          <p:nvPr/>
        </p:nvPicPr>
        <p:blipFill rotWithShape="1">
          <a:blip r:embed="rId3">
            <a:alphaModFix amt="10000"/>
          </a:blip>
          <a:srcRect b="0" l="209" r="0" t="0"/>
          <a:stretch/>
        </p:blipFill>
        <p:spPr>
          <a:xfrm>
            <a:off x="460475" y="0"/>
            <a:ext cx="8223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</a:p>
        </p:txBody>
      </p:sp>
      <p:pic>
        <p:nvPicPr>
          <p:cNvPr id="1520" name="Shape 152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27464" y="1017724"/>
            <a:ext cx="7289069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4">
            <a:alphaModFix/>
          </a:blip>
          <a:srcRect b="10250" l="19607" r="20670" t="13985"/>
          <a:stretch/>
        </p:blipFill>
        <p:spPr>
          <a:xfrm>
            <a:off x="2356549" y="1594550"/>
            <a:ext cx="4353275" cy="31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 txBox="1"/>
          <p:nvPr/>
        </p:nvSpPr>
        <p:spPr>
          <a:xfrm>
            <a:off x="4817225" y="229925"/>
            <a:ext cx="39426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Helvetica Neue"/>
                <a:ea typeface="Helvetica Neue"/>
                <a:cs typeface="Helvetica Neue"/>
                <a:sym typeface="Helvetica Neue"/>
              </a:rPr>
              <a:t>integrate different concepts</a:t>
            </a:r>
          </a:p>
        </p:txBody>
      </p:sp>
      <p:cxnSp>
        <p:nvCxnSpPr>
          <p:cNvPr id="1523" name="Shape 1523"/>
          <p:cNvCxnSpPr>
            <a:stCxn id="1522" idx="2"/>
            <a:endCxn id="1521" idx="0"/>
          </p:cNvCxnSpPr>
          <p:nvPr/>
        </p:nvCxnSpPr>
        <p:spPr>
          <a:xfrm rot="5400000">
            <a:off x="5479925" y="286025"/>
            <a:ext cx="361800" cy="2255400"/>
          </a:xfrm>
          <a:prstGeom prst="curvedConnector3">
            <a:avLst>
              <a:gd fmla="val 49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Shape 152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Shape 1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LEARN MORE IF YOU ARE INTERESTED</a:t>
            </a:r>
          </a:p>
        </p:txBody>
      </p:sp>
      <p:sp>
        <p:nvSpPr>
          <p:cNvPr id="1530" name="Shape 1530"/>
          <p:cNvSpPr txBox="1"/>
          <p:nvPr>
            <p:ph idx="1" type="body"/>
          </p:nvPr>
        </p:nvSpPr>
        <p:spPr>
          <a:xfrm>
            <a:off x="311700" y="1152475"/>
            <a:ext cx="8520600" cy="35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Groovy and Concurrency with GPars by Paul King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Official site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Sources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Slack channel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The GPars User Guide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'Concurrent Groovy with GPars' chapter from 'Groovy in Action' book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Shape 1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Shape 1537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538" name="Shape 1538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4" name="Shape 4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2" name="Shape 43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6" name="Shape 44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8" name="Shape 46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1" name="Shape 47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2" name="Shape 47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7" name="Shape 487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3" name="Shape 493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6" name="Shape 49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8" name="Shape 51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0" name="Shape 52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1" name="Shape 52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2" name="Shape 532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0" name="Shape 540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9" name="Shape 569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2" name="Shape 6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8" name="Shape 61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1" name="Shape 621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5" name="Shape 65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8" name="Shape 66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1" name="Shape 671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3" name="Shape 67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6" name="Shape 68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9" name="Shape 68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1" name="Shape 691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0" name="Shape 70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1" name="Shape 70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4" name="Shape 704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9" name="Shape 71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2" name="Shape 73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5" name="Shape 73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0" name="Shape 780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0" name="Shape 900"/>
          <p:cNvCxnSpPr>
            <a:stCxn id="899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1" name="Shape 901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2" name="Shape 902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3" name="Shape 903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4" name="Shape 904"/>
          <p:cNvCxnSpPr>
            <a:stCxn id="903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5" name="Shape 905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7" name="Shape 907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11" name="Shape 911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9" name="Shape 929"/>
          <p:cNvCxnSpPr>
            <a:stCxn id="928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2" name="Shape 932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3" name="Shape 933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4" name="Shape 934"/>
          <p:cNvCxnSpPr>
            <a:stCxn id="933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5" name="Shape 935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7" name="Shape 937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8" name="Shape 93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41" name="Shape 941"/>
          <p:cNvCxnSpPr>
            <a:stCxn id="930" idx="3"/>
            <a:endCxn id="938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1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2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endCxn id="936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endCxn id="937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